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0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68f5f0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斜面模型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da0845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板块模型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814fce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传送带模型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184c2d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cb33403c3?vop=1&amp;pid=c0bb4a93b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被弹回坡道后上升的最大高度.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5_1#cb33403c3?vop=1&amp;pid=c0bb4a93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cb33403c3?vop=1&amp;pid=c0bb4a93b&amp;color=0,0,0&amp;bbb=1"/>
              <p:cNvSpPr/>
              <p:nvPr/>
            </p:nvSpPr>
            <p:spPr>
              <a:xfrm>
                <a:off x="832104" y="1878522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6_1#cb33403c3?vop=1&amp;pid=c0bb4a93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521" b="-10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cb33403c3?vop=1&amp;pid=c0bb4a93b&amp;color=0,0,0&amp;bbb=1&amp;hb=1"/>
              <p:cNvSpPr/>
              <p:nvPr/>
            </p:nvSpPr>
            <p:spPr>
              <a:xfrm>
                <a:off x="832104" y="2415796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能够上升的最大高度为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，物块被弹回后上升过程中由动能定理得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17_1#cb33403c3?vop=1&amp;pid=c0bb4a93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5796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e7d022b94?vop=1&amp;pid=0da0845ff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的小车置于光滑的水平面上，小车前端放一小物块.用大小为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的水平力将小车向右拉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动一段距离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，物块刚好滑到小车的左端.物块与小车间的摩擦力为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在此过程中(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8_1#e7d022b94?vop=1&amp;pid=0da0845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81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e7d022b94.bracket?vop=1&amp;pid=0da0845ff&amp;color=0,0,0&amp;vpa=3"/>
          <p:cNvSpPr/>
          <p:nvPr/>
        </p:nvSpPr>
        <p:spPr>
          <a:xfrm>
            <a:off x="9137363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18_2#e7d022b94?vop=1&amp;pid=0da0845f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2410017"/>
            <a:ext cx="144475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8_3#e7d022b94.choices?vop=1&amp;pid=0da0845ff&amp;color=0,0,0&amp;bbb=1"/>
              <p:cNvSpPr/>
              <p:nvPr/>
            </p:nvSpPr>
            <p:spPr>
              <a:xfrm>
                <a:off x="832104" y="3337117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小物块的机械能增加量为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小物块与小车系统的机械能增加量为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小车的机械能增加量为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f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物块与小车组成的系统产生的热量为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8_3#e7d022b94.choices?vop=1&amp;pid=0da0845f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37117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EX.20_1#e7d022b94?vop=1&amp;pid=0da0845ff&amp;color=0,0,0&amp;bbb=1&amp;hb=1"/>
          <p:cNvSpPr/>
          <p:nvPr/>
        </p:nvSpPr>
        <p:spPr>
          <a:xfrm>
            <a:off x="832104" y="410610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本题用到大招攻略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能量角度分析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拉力为外力做功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滑动摩擦力为内力生热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区分物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块与小车的对地位移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计算各自机械能变化与系统内能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核心是对地位移与相对位移的应用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e7d022b94?vop=1&amp;pid=0da0845ff&amp;color=0,0,0&amp;bt=1&amp;bbb=1&amp;hb=1"/>
              <p:cNvSpPr/>
              <p:nvPr/>
            </p:nvSpPr>
            <p:spPr>
              <a:xfrm>
                <a:off x="832104" y="1512000"/>
                <a:ext cx="10533888" cy="24472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【解析】小物块对地的位移方向向右，大小为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小物块受到的摩擦力方向水平向右，则摩擦力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对小物块做的功等于小物块的机械能增加量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（点拨：物块从车头滑到车尾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，相对小车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物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，明确相对位移与对地位移的关系）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；小物块与小车系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统的机械能增加量为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错误；小车的机械能增加量为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f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：小车受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（做正功）和物块摩擦力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（做负功），总功等于机械能增加量）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正确；物块与小车组成的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系统产生的热量为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（易错：用“小车对地位移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”替代“相对位移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”，导致计算错误）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e7d022b94?vop=1&amp;pid=0da0845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7227"/>
              </a:xfrm>
              <a:prstGeom prst="rect">
                <a:avLst/>
              </a:prstGeom>
              <a:blipFill>
                <a:blip r:embed="rId3"/>
                <a:stretch>
                  <a:fillRect l="-1389" r="-2141" b="-6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21_1#e7d022b94?vop=1&amp;pid=0da0845ff&amp;color=0,0,0&amp;bt=1&amp;bbb=1&amp;hb=1&amp;uw=1">
            <a:extLst>
              <a:ext uri="{FF2B5EF4-FFF2-40B4-BE49-F238E27FC236}">
                <a16:creationId xmlns:a16="http://schemas.microsoft.com/office/drawing/2014/main" id="{E5ED777A-1D0E-A968-EA6E-3E836EAE30E7}"/>
              </a:ext>
            </a:extLst>
          </p:cNvPr>
          <p:cNvSpPr/>
          <p:nvPr/>
        </p:nvSpPr>
        <p:spPr>
          <a:xfrm>
            <a:off x="10228961" y="1511777"/>
            <a:ext cx="9826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21_1#e7d022b94?vop=1&amp;pid=0da0845ff&amp;color=0,0,0&amp;bt=1&amp;bbb=1&amp;hb=1&amp;uw=1">
            <a:extLst>
              <a:ext uri="{FF2B5EF4-FFF2-40B4-BE49-F238E27FC236}">
                <a16:creationId xmlns:a16="http://schemas.microsoft.com/office/drawing/2014/main" id="{902B196E-B715-3E4B-38A9-EEE5F92B8876}"/>
              </a:ext>
            </a:extLst>
          </p:cNvPr>
          <p:cNvSpPr/>
          <p:nvPr/>
        </p:nvSpPr>
        <p:spPr>
          <a:xfrm>
            <a:off x="832104" y="1930877"/>
            <a:ext cx="6350889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21_1#e7d022b94?vop=1&amp;pid=0da0845ff&amp;color=0,0,0&amp;bt=1&amp;bbb=1&amp;hb=1&amp;uw=1">
            <a:extLst>
              <a:ext uri="{FF2B5EF4-FFF2-40B4-BE49-F238E27FC236}">
                <a16:creationId xmlns:a16="http://schemas.microsoft.com/office/drawing/2014/main" id="{2C5A7B60-BE51-6F80-F25D-E59D9DB88547}"/>
              </a:ext>
            </a:extLst>
          </p:cNvPr>
          <p:cNvSpPr/>
          <p:nvPr/>
        </p:nvSpPr>
        <p:spPr>
          <a:xfrm>
            <a:off x="5680901" y="2769077"/>
            <a:ext cx="403002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21_1#e7d022b94?vop=1&amp;pid=0da0845ff&amp;color=0,0,0&amp;bt=1&amp;bbb=1&amp;hb=1&amp;uw=1">
            <a:extLst>
              <a:ext uri="{FF2B5EF4-FFF2-40B4-BE49-F238E27FC236}">
                <a16:creationId xmlns:a16="http://schemas.microsoft.com/office/drawing/2014/main" id="{5160C9EB-3C6C-79CF-0F6C-86B5F8DE4089}"/>
              </a:ext>
            </a:extLst>
          </p:cNvPr>
          <p:cNvSpPr/>
          <p:nvPr/>
        </p:nvSpPr>
        <p:spPr>
          <a:xfrm>
            <a:off x="9317038" y="3188177"/>
            <a:ext cx="189706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21_1#e7d022b94?vop=1&amp;pid=0da0845ff&amp;color=0,0,0&amp;bt=1&amp;bbb=1&amp;hb=1&amp;uw=1">
            <a:extLst>
              <a:ext uri="{FF2B5EF4-FFF2-40B4-BE49-F238E27FC236}">
                <a16:creationId xmlns:a16="http://schemas.microsoft.com/office/drawing/2014/main" id="{C794E642-08FA-9109-BA6F-444058A787AC}"/>
              </a:ext>
            </a:extLst>
          </p:cNvPr>
          <p:cNvSpPr/>
          <p:nvPr/>
        </p:nvSpPr>
        <p:spPr>
          <a:xfrm>
            <a:off x="832104" y="3606929"/>
            <a:ext cx="2597722" cy="35287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2_1#f29ebf89f?vop=1&amp;pid=0da0845ff&amp;color=0,0,0&amp;bt=1&amp;bbb=1&amp;hb=1"/>
              <p:cNvSpPr/>
              <p:nvPr/>
            </p:nvSpPr>
            <p:spPr>
              <a:xfrm>
                <a:off x="832104" y="1512000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的木板静止于光滑水平地面上，木板足够长，质量为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可看成质点）以速度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从左端冲上木板，最终二者达到共同速度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，已知物块与木板间的动摩擦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2_1#f29ebf89f?vop=1&amp;pid=0da0845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91959"/>
              </a:xfrm>
              <a:prstGeom prst="rect">
                <a:avLst/>
              </a:prstGeom>
              <a:blipFill>
                <a:blip r:embed="rId3"/>
                <a:stretch>
                  <a:fillRect l="-1389" r="-9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2_2#f29ebf89f?vop=1&amp;pid=0da0845f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2834832"/>
            <a:ext cx="1691640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23_1#a67e41bc3?vop=1&amp;pid=f29ebf89f&amp;color=0,0,0&amp;bbb=1"/>
              <p:cNvSpPr/>
              <p:nvPr/>
            </p:nvSpPr>
            <p:spPr>
              <a:xfrm>
                <a:off x="832104" y="341903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（1）物块刚冲上木板时，物块加速度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的大小和木板加速度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23_1#a67e41bc3?vop=1&amp;pid=f29ebf8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9032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4_1#a67e41bc3?vop=1&amp;pid=f29ebf89f&amp;color=0,0,0&amp;bbb=1"/>
              <p:cNvSpPr/>
              <p:nvPr/>
            </p:nvSpPr>
            <p:spPr>
              <a:xfrm>
                <a:off x="832104" y="3825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24_1#a67e41bc3?vop=1&amp;pid=f29ebf8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25495"/>
                <a:ext cx="10533888" cy="356235"/>
              </a:xfrm>
              <a:prstGeom prst="rect">
                <a:avLst/>
              </a:prstGeom>
              <a:blipFill>
                <a:blip r:embed="rId6"/>
                <a:stretch>
                  <a:fillRect l="-810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25_1#a67e41bc3?vop=1&amp;pid=f29ebf89f&amp;color=0,0,0&amp;bbb=1&amp;hb=1"/>
              <p:cNvSpPr/>
              <p:nvPr/>
            </p:nvSpPr>
            <p:spPr>
              <a:xfrm>
                <a:off x="832104" y="4186112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【解析】对物块根据牛顿第二定律有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（点拨：对两物体分别受力分析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，明确摩擦力方向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物块受阻力，木板受动力），再用牛顿第二定律列式）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，对木板根据牛顿第二定律有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25_1#a67e41bc3?vop=1&amp;pid=f29ebf89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86112"/>
                <a:ext cx="10533888" cy="1191959"/>
              </a:xfrm>
              <a:prstGeom prst="rect">
                <a:avLst/>
              </a:prstGeom>
              <a:blipFill>
                <a:blip r:embed="rId7"/>
                <a:stretch>
                  <a:fillRect l="-1389" r="-208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5_AS.25_1#a67e41bc3?vop=1&amp;pid=f29ebf89f&amp;color=0,0,0&amp;bbb=1&amp;hb=1&amp;uw=1">
            <a:extLst>
              <a:ext uri="{FF2B5EF4-FFF2-40B4-BE49-F238E27FC236}">
                <a16:creationId xmlns:a16="http://schemas.microsoft.com/office/drawing/2014/main" id="{D72C62AE-ACF7-2002-F4CD-0B5C87427633}"/>
              </a:ext>
            </a:extLst>
          </p:cNvPr>
          <p:cNvSpPr/>
          <p:nvPr/>
        </p:nvSpPr>
        <p:spPr>
          <a:xfrm>
            <a:off x="1746504" y="4185889"/>
            <a:ext cx="392690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6_1#828d6567b?vop=1&amp;pid=f29ebf89f&amp;color=0,0,0&amp;bt=1&amp;bbb=1"/>
              <p:cNvSpPr/>
              <p:nvPr/>
            </p:nvSpPr>
            <p:spPr>
              <a:xfrm>
                <a:off x="832104" y="1512000"/>
                <a:ext cx="10533888" cy="407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（2）从开始到二者达到共同速度的过程中，摩擦力对物块做的功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6_1#828d6567b?vop=1&amp;pid=f29ebf89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07480"/>
              </a:xfrm>
              <a:prstGeom prst="rect">
                <a:avLst/>
              </a:prstGeom>
              <a:blipFill>
                <a:blip r:embed="rId3"/>
                <a:stretch>
                  <a:fillRect l="-1389" b="-298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7_1#828d6567b?vop=1&amp;pid=f29ebf89f&amp;color=0,0,0&amp;bbb=1"/>
              <p:cNvSpPr/>
              <p:nvPr/>
            </p:nvSpPr>
            <p:spPr>
              <a:xfrm>
                <a:off x="832104" y="1920369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7_1#828d6567b?vop=1&amp;pid=f29ebf8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369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405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8_1#828d6567b?vop=1&amp;pid=f29ebf89f&amp;color=0,0,0&amp;bbb=1&amp;hb=1"/>
              <p:cNvSpPr/>
              <p:nvPr/>
            </p:nvSpPr>
            <p:spPr>
              <a:xfrm>
                <a:off x="832104" y="2269682"/>
                <a:ext cx="10533888" cy="1261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【解析】设物块冲上木板后经时间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二者共速，对物块有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，对木板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，对物块由动能定理得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：先通过共速条件求时间与末速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，再代入动能定理，明确功的正负（阻力做负功））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=−13.5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28_1#828d6567b?vop=1&amp;pid=f29ebf89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9682"/>
                <a:ext cx="10533888" cy="1261555"/>
              </a:xfrm>
              <a:prstGeom prst="rect">
                <a:avLst/>
              </a:prstGeom>
              <a:blipFill>
                <a:blip r:embed="rId5"/>
                <a:stretch>
                  <a:fillRect l="-1389" r="-810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S.28_1#828d6567b?vop=1&amp;pid=f29ebf89f&amp;color=0,0,0&amp;bbb=1&amp;hb=1&amp;uw=1">
            <a:extLst>
              <a:ext uri="{FF2B5EF4-FFF2-40B4-BE49-F238E27FC236}">
                <a16:creationId xmlns:a16="http://schemas.microsoft.com/office/drawing/2014/main" id="{07B8BCF2-1F17-3E56-8C27-B543522A47DB}"/>
              </a:ext>
            </a:extLst>
          </p:cNvPr>
          <p:cNvSpPr/>
          <p:nvPr/>
        </p:nvSpPr>
        <p:spPr>
          <a:xfrm>
            <a:off x="1746504" y="2266285"/>
            <a:ext cx="8654796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O_5_AS.28_1#828d6567b?vop=1&amp;pid=f29ebf89f&amp;color=0,0,0&amp;bbb=1&amp;hb=1&amp;uw=1">
            <a:extLst>
              <a:ext uri="{FF2B5EF4-FFF2-40B4-BE49-F238E27FC236}">
                <a16:creationId xmlns:a16="http://schemas.microsoft.com/office/drawing/2014/main" id="{BB17C8D9-B166-CF9E-8164-0F37D388E711}"/>
              </a:ext>
            </a:extLst>
          </p:cNvPr>
          <p:cNvSpPr/>
          <p:nvPr/>
        </p:nvSpPr>
        <p:spPr>
          <a:xfrm>
            <a:off x="832104" y="2698085"/>
            <a:ext cx="6568948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032cafefe?vop=1&amp;pid=f29ebf89f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（3）物块与木板间摩擦产生的热量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9_1#032cafefe?vop=1&amp;pid=f29ebf89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1#032cafefe?vop=1&amp;pid=f29ebf89f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0_1#032cafefe?vop=1&amp;pid=f29ebf8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1_1#032cafefe?vop=1&amp;pid=f29ebf89f&amp;color=0,0,0&amp;bbb=1&amp;hb=1"/>
              <p:cNvSpPr/>
              <p:nvPr/>
            </p:nvSpPr>
            <p:spPr>
              <a:xfrm>
                <a:off x="832104" y="2278635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【解析】对木板和物块组成的系统，由能量守恒定律得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（点拨：直接用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“系统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初动能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-系统末动能”求产生热量，避开复杂的位移计算，简化过程）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31_1#032cafefe?vop=1&amp;pid=f29ebf89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935355"/>
              </a:xfrm>
              <a:prstGeom prst="rect">
                <a:avLst/>
              </a:prstGeom>
              <a:blipFill>
                <a:blip r:embed="rId5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S.31_1#032cafefe?vop=1&amp;pid=f29ebf89f&amp;color=0,0,0&amp;bbb=1&amp;hb=1&amp;uw=1">
            <a:extLst>
              <a:ext uri="{FF2B5EF4-FFF2-40B4-BE49-F238E27FC236}">
                <a16:creationId xmlns:a16="http://schemas.microsoft.com/office/drawing/2014/main" id="{64727002-671B-C81F-FEFB-C5FEDF16F283}"/>
              </a:ext>
            </a:extLst>
          </p:cNvPr>
          <p:cNvSpPr/>
          <p:nvPr/>
        </p:nvSpPr>
        <p:spPr>
          <a:xfrm>
            <a:off x="6318504" y="2275237"/>
            <a:ext cx="2585466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32_1#f29ebf89f?vop=1&amp;pid=0da0845ff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思路分析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物块滑上木板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的板块模型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先通过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牛顿第二定律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求两者加速度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运动学公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求共速时间与速度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最后借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动能定理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求摩擦力做功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能量守恒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求生热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核心是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加速度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-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速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-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的逻辑衔接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05a53fe9e?vop=1&amp;pid=8814fce82&amp;color=0,0,0&amp;bt=1&amp;bbb=1&amp;hb=1"/>
              <p:cNvSpPr/>
              <p:nvPr/>
            </p:nvSpPr>
            <p:spPr>
              <a:xfrm>
                <a:off x="832104" y="1512000"/>
                <a:ext cx="10533888" cy="1154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如图所示，两个皮带轮顺时针转动，带动水平传送带以不变的速率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运行，将质量为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可视为质点）轻轻放在传送带左端，经时间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，再经过时间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后，到达传送带右端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下列说法不正确的是(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3_1#05a53fe9e?vop=1&amp;pid=8814fce8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54430"/>
              </a:xfrm>
              <a:prstGeom prst="rect">
                <a:avLst/>
              </a:prstGeom>
              <a:blipFill>
                <a:blip r:embed="rId3"/>
                <a:stretch>
                  <a:fillRect l="-1389" r="-1447" b="-12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4_1#05a53fe9e.bracket?vop=1&amp;pid=8814fce82&amp;color=0,0,0&amp;vpa=4"/>
          <p:cNvSpPr/>
          <p:nvPr/>
        </p:nvSpPr>
        <p:spPr>
          <a:xfrm>
            <a:off x="3072860" y="2312227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33_2#05a53fe9e?htil=3&amp;vop=1&amp;pid=8814fce82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640" y="2442529"/>
            <a:ext cx="1673352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3_3#05a53fe9e.choices?htil=3&amp;vop=1&amp;pid=8814fce82&amp;color=0,0,0&amp;bbb=1&amp;hs=1"/>
              <p:cNvSpPr/>
              <p:nvPr/>
            </p:nvSpPr>
            <p:spPr>
              <a:xfrm>
                <a:off x="832104" y="2669732"/>
                <a:ext cx="8769096" cy="22209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由传送带左端到右端的平均速度大小为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传送带对物体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传送带和物体组成的系统产生了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的热量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传送带克服物体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对它的摩擦力所做的功为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3_3#05a53fe9e.choices?htil=3&amp;vop=1&amp;pid=8814fce82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9732"/>
                <a:ext cx="8769096" cy="2220913"/>
              </a:xfrm>
              <a:prstGeom prst="rect">
                <a:avLst/>
              </a:prstGeom>
              <a:blipFill>
                <a:blip r:embed="rId5"/>
                <a:stretch>
                  <a:fillRect l="-1669" b="-3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35_1#05a53fe9e?vop=1&amp;pid=8814fce82&amp;color=0,0,0&amp;bbb=1&amp;hb=1&amp;hs=1"/>
              <p:cNvSpPr/>
              <p:nvPr/>
            </p:nvSpPr>
            <p:spPr>
              <a:xfrm>
                <a:off x="832104" y="4879532"/>
                <a:ext cx="10533888" cy="1154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动力学角度分析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物体先匀加速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后匀速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）、“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能量角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传送带克服摩擦力做功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物体动能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通过阶段划分算平均速度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借能量关系判断各选项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心是区分物体与传送带的位移差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EX.35_1#05a53fe9e?vop=1&amp;pid=8814fce82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79532"/>
                <a:ext cx="10533888" cy="1154430"/>
              </a:xfrm>
              <a:prstGeom prst="rect">
                <a:avLst/>
              </a:prstGeom>
              <a:blipFill>
                <a:blip r:embed="rId6"/>
                <a:stretch>
                  <a:fillRect l="-1389" t="-1053" r="-1042" b="-105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6_1#05a53fe9e?vop=1&amp;pid=8814fce82&amp;color=0,0,0&amp;bt=1&amp;bbb=1&amp;hb=1"/>
              <p:cNvSpPr/>
              <p:nvPr/>
            </p:nvSpPr>
            <p:spPr>
              <a:xfrm>
                <a:off x="832104" y="1508760"/>
                <a:ext cx="10533888" cy="4097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由传送带左端到右端的平均速度大小等于位移与时间的比值，即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：分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匀加速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匀速”两阶段算总位移，勿直接用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算平均速度）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，故A正确，与题意不符；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送带对物体做功等于物体动能的增加量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，故B正确，与题意不符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；传送带克服摩擦力做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克服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，传送带和物体组成系统产生的热量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相对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相对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克服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，与题意不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符；由能量守恒定律可知，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传送带克服物体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对它的摩擦力所做的功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，等于传送带对物体做功和摩擦产生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热量的和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克服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（易错：误将“物体动能增量”当作“传送带克服摩擦力做功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”，忽略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生热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，故D错误，与题意相符.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6_1#05a53fe9e?vop=1&amp;pid=8814fce8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97655"/>
              </a:xfrm>
              <a:prstGeom prst="rect">
                <a:avLst/>
              </a:prstGeom>
              <a:blipFill>
                <a:blip r:embed="rId3"/>
                <a:stretch>
                  <a:fillRect l="-1389" r="-1331" b="-34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36_1#05a53fe9e?vop=1&amp;pid=8814fce82&amp;color=0,0,0&amp;bt=1&amp;bbb=1&amp;hb=1&amp;uw=1">
            <a:extLst>
              <a:ext uri="{FF2B5EF4-FFF2-40B4-BE49-F238E27FC236}">
                <a16:creationId xmlns:a16="http://schemas.microsoft.com/office/drawing/2014/main" id="{DD5FCEDE-D198-A5CC-0B11-6189A58405F4}"/>
              </a:ext>
            </a:extLst>
          </p:cNvPr>
          <p:cNvSpPr/>
          <p:nvPr/>
        </p:nvSpPr>
        <p:spPr>
          <a:xfrm>
            <a:off x="8751189" y="1505362"/>
            <a:ext cx="1443101" cy="5528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36_1#05a53fe9e?vop=1&amp;pid=8814fce82&amp;color=0,0,0&amp;bt=1&amp;bbb=1&amp;hb=1&amp;uw=1">
            <a:extLst>
              <a:ext uri="{FF2B5EF4-FFF2-40B4-BE49-F238E27FC236}">
                <a16:creationId xmlns:a16="http://schemas.microsoft.com/office/drawing/2014/main" id="{D87F484F-33AF-CA54-350A-04E763F307A1}"/>
              </a:ext>
            </a:extLst>
          </p:cNvPr>
          <p:cNvSpPr/>
          <p:nvPr/>
        </p:nvSpPr>
        <p:spPr>
          <a:xfrm>
            <a:off x="3346704" y="4404137"/>
            <a:ext cx="798734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36_1#05a53fe9e?vop=1&amp;pid=8814fce82&amp;color=0,0,0&amp;bt=1&amp;bbb=1&amp;hb=1&amp;uw=1">
            <a:extLst>
              <a:ext uri="{FF2B5EF4-FFF2-40B4-BE49-F238E27FC236}">
                <a16:creationId xmlns:a16="http://schemas.microsoft.com/office/drawing/2014/main" id="{1B3A0A7E-064E-B54E-43F9-28190E201E3F}"/>
              </a:ext>
            </a:extLst>
          </p:cNvPr>
          <p:cNvSpPr/>
          <p:nvPr/>
        </p:nvSpPr>
        <p:spPr>
          <a:xfrm>
            <a:off x="832104" y="4821650"/>
            <a:ext cx="3340926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7_1#7160e2827?vop=1&amp;pid=8814fce82&amp;color=0,0,0&amp;bt=1&amp;bbb=1&amp;hb=1"/>
              <p:cNvSpPr/>
              <p:nvPr/>
            </p:nvSpPr>
            <p:spPr>
              <a:xfrm>
                <a:off x="832104" y="1512000"/>
                <a:ext cx="10533888" cy="14681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如图所示，倾斜传送带顺时针匀速转动，倾角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，物块以初速度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点滑上传送带，在沿传送带向上的拉力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作用下，物块在传送带上做匀加速直线运动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加速度大小恒为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.已知物块与传送带间的动摩擦因数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，传送带转轮半径远小于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，不计空气阻力，物块由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7_1#7160e2827?vop=1&amp;pid=8814fce8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468184"/>
              </a:xfrm>
              <a:prstGeom prst="rect">
                <a:avLst/>
              </a:prstGeom>
              <a:blipFill>
                <a:blip r:embed="rId3"/>
                <a:stretch>
                  <a:fillRect l="-1389" t="-830" b="-9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7_2#7160e2827?vop=1&amp;pid=8814fce82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4960" y="3101532"/>
            <a:ext cx="139903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8_1#dabe8cf32?vop=1&amp;pid=7160e2827&amp;color=0,0,0&amp;bbb=1"/>
              <p:cNvSpPr/>
              <p:nvPr/>
            </p:nvSpPr>
            <p:spPr>
              <a:xfrm>
                <a:off x="832104" y="4282632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8_1#dabe8cf32?vop=1&amp;pid=7160e28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82632"/>
                <a:ext cx="10533888" cy="335280"/>
              </a:xfrm>
              <a:prstGeom prst="rect">
                <a:avLst/>
              </a:prstGeom>
              <a:blipFill>
                <a:blip r:embed="rId5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9_1#dabe8cf32?vop=1&amp;pid=7160e2827&amp;color=0,0,0&amp;bbb=1"/>
              <p:cNvSpPr/>
              <p:nvPr/>
            </p:nvSpPr>
            <p:spPr>
              <a:xfrm>
                <a:off x="832104" y="4663885"/>
                <a:ext cx="10533888" cy="31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9_1#dabe8cf32?vop=1&amp;pid=7160e28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63885"/>
                <a:ext cx="10533888" cy="317500"/>
              </a:xfrm>
              <a:prstGeom prst="rect">
                <a:avLst/>
              </a:prstGeom>
              <a:blipFill>
                <a:blip r:embed="rId6"/>
                <a:stretch>
                  <a:fillRect l="-810" b="-30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40_1#dabe8cf32?vop=1&amp;pid=7160e2827&amp;color=0,0,0&amp;bbb=1&amp;hb=1"/>
              <p:cNvSpPr/>
              <p:nvPr/>
            </p:nvSpPr>
            <p:spPr>
              <a:xfrm>
                <a:off x="832104" y="4983481"/>
                <a:ext cx="10533888" cy="108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，可知物块受到的滑动摩擦力方向沿传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送带向下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40_1#dabe8cf32?vop=1&amp;pid=7160e28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83481"/>
                <a:ext cx="10533888" cy="1087755"/>
              </a:xfrm>
              <a:prstGeom prst="rect">
                <a:avLst/>
              </a:prstGeom>
              <a:blipFill>
                <a:blip r:embed="rId7"/>
                <a:stretch>
                  <a:fillRect l="-1389" t="-1124" r="-868" b="-129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f8b007e2.fixed?pid=05e70509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0f8b007e2.fixed?pid=05e70509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专题上分10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常见力学模型的功能关系大招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3aa437571?vop=1&amp;pid=7160e282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，求物块与传送带间由于摩擦产生的热量.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1_1#3aa437571?vop=1&amp;pid=7160e28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2_1#3aa437571?vop=1&amp;pid=7160e2827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2_1#3aa437571?vop=1&amp;pid=7160e28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3_1#3aa437571?vop=1&amp;pid=7160e2827&amp;color=0,0,0&amp;bbb=1&amp;hb=1"/>
              <p:cNvSpPr/>
              <p:nvPr/>
            </p:nvSpPr>
            <p:spPr>
              <a:xfrm>
                <a:off x="832104" y="2278635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过程，假设物块不与传送带共速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，根据运动学公式有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，可知物块受到的滑动摩擦力方向一直沿传送带向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所用时间为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，物块与传送带发生的相对位移大小为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传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，物块与传送带间由于摩擦产生的热量为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3_1#3aa437571?vop=1&amp;pid=7160e28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b839ee715?vop=1&amp;pid=7160e282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（3）若传送带速度大小范围为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与传送带速度大小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4_1#b839ee715?vop=1&amp;pid=7160e28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5_1#b839ee715?vop=1&amp;pid=7160e2827&amp;color=0,0,0&amp;bbb=1"/>
              <p:cNvSpPr/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=104−8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5_1#b839ee715?vop=1&amp;pid=7160e28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blipFill>
                <a:blip r:embed="rId4"/>
                <a:stretch>
                  <a:fillRect l="-810" b="-275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6_1#b839ee715?vop=1&amp;pid=7160e2827&amp;color=0,0,0&amp;bbb=1&amp;hb=1"/>
              <p:cNvSpPr/>
              <p:nvPr/>
            </p:nvSpPr>
            <p:spPr>
              <a:xfrm>
                <a:off x="832104" y="2282001"/>
                <a:ext cx="10533888" cy="252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【解析】若传送带速度大小范围为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，则物块与传送带共速前受到的滑动摩擦力方向沿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传送带向上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，共速前物块发生的位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，此过程拉力做的功为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，物块与传送带共速后继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续加速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，受到的滑动摩擦力方向沿传送带向下，根据牛顿第二定律有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，此过程拉力做的功为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，则全过程拉力做的功为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=104−8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6_1#b839ee715?vop=1&amp;pid=7160e28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2001"/>
                <a:ext cx="10533888" cy="2527300"/>
              </a:xfrm>
              <a:prstGeom prst="rect">
                <a:avLst/>
              </a:prstGeom>
              <a:blipFill>
                <a:blip r:embed="rId5"/>
                <a:stretch>
                  <a:fillRect l="-1389" r="-1447" b="-36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7_1#efc78f0b7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）传送带在生活中被广泛应用.一水平传送带装置的示意图如图所示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，足够长的紧绷传送带始终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保持恒定的速率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顺时针运行，滑块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用轻杆连接另一滑块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，二者从传送带上左端由静止释放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，两滑块的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速度与传送带相同后保持匀速运动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.两个滑块的质量均为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与传送带之间的动摩擦因数为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.两滑块在传送带上运动过程中，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7_1#efc78f0b7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100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8_1#efc78f0b7.bracket?vop=1&amp;pid=2184c2d91&amp;color=0,0,0&amp;vpa=5&amp;bbb=1"/>
          <p:cNvSpPr/>
          <p:nvPr/>
        </p:nvSpPr>
        <p:spPr>
          <a:xfrm>
            <a:off x="8098059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p:pic>
        <p:nvPicPr>
          <p:cNvPr id="4" name="QC_4_BD.47_2#efc78f0b7?htil=4&amp;vop=1&amp;pid=2184c2d91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3167" y="3241232"/>
            <a:ext cx="187452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7_3#efc78f0b7.choices?htil=4&amp;vop=1&amp;pid=2184c2d91&amp;color=0,0,0&amp;bbb=1&amp;hs=1"/>
              <p:cNvSpPr/>
              <p:nvPr/>
            </p:nvSpPr>
            <p:spPr>
              <a:xfrm>
                <a:off x="832104" y="3114232"/>
                <a:ext cx="8577072" cy="16294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传送带对滑块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从开始到与传送带共速所用的时间为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两滑块与传送带因相互作用产生的热量为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由于传送两滑块，电动机至少需要多消耗的电能为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7_3#efc78f0b7.choices?htil=4&amp;vop=1&amp;pid=2184c2d91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8577072" cy="1629410"/>
              </a:xfrm>
              <a:prstGeom prst="rect">
                <a:avLst/>
              </a:prstGeom>
              <a:blipFill>
                <a:blip r:embed="rId5"/>
                <a:stretch>
                  <a:fillRect l="-1706" b="-8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49_1#efc78f0b7?vop=1&amp;pid=2184c2d91&amp;color=0,0,0&amp;bbb=1&amp;hb=1&amp;hs=1"/>
              <p:cNvSpPr/>
              <p:nvPr/>
            </p:nvSpPr>
            <p:spPr>
              <a:xfrm>
                <a:off x="832104" y="474364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为研究对象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传送带做功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共速时间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摩擦生热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电动机耗能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EX.49_1#efc78f0b7?vop=1&amp;pid=2184c2d91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4364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318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0_1#efc78f0b7?vop=1&amp;pid=2184c2d91&amp;color=0,0,0&amp;bt=1&amp;bbb=1&amp;hb=1"/>
              <p:cNvSpPr/>
              <p:nvPr/>
            </p:nvSpPr>
            <p:spPr>
              <a:xfrm>
                <a:off x="832104" y="1508760"/>
                <a:ext cx="10533888" cy="32219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【解析】传送带对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无摩擦力作用所以不做功，对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整体，由动能定理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提醒：传送带做功对象是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，需对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整体列动能定理，总质量为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整体有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的质量算加速度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，导致时间计算错误）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，共速时用时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错误；共速前滑块运动距离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，传送带的位移大小为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，产生的热量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（点拨：用前面算得的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代入，简化生热计算（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可约去））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确；电动机多消耗的电能为两滑块增加的动能和产生的热量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（提醒：耗电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生热，两者均为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，总和为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50_1#efc78f0b7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21927"/>
              </a:xfrm>
              <a:prstGeom prst="rect">
                <a:avLst/>
              </a:prstGeom>
              <a:blipFill>
                <a:blip r:embed="rId3"/>
                <a:stretch>
                  <a:fillRect l="-1389" r="-521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19A46779-4AEB-B34D-11B9-BE05291FFD34}"/>
              </a:ext>
            </a:extLst>
          </p:cNvPr>
          <p:cNvSpPr/>
          <p:nvPr/>
        </p:nvSpPr>
        <p:spPr>
          <a:xfrm>
            <a:off x="7007733" y="1505362"/>
            <a:ext cx="3734372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A9F0CC82-E02F-75C7-F975-ACB356393C97}"/>
              </a:ext>
            </a:extLst>
          </p:cNvPr>
          <p:cNvSpPr/>
          <p:nvPr/>
        </p:nvSpPr>
        <p:spPr>
          <a:xfrm>
            <a:off x="9766808" y="2092738"/>
            <a:ext cx="128632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BB39C68A-5207-A006-BF4E-F21E30A60615}"/>
              </a:ext>
            </a:extLst>
          </p:cNvPr>
          <p:cNvSpPr/>
          <p:nvPr/>
        </p:nvSpPr>
        <p:spPr>
          <a:xfrm>
            <a:off x="832104" y="2508663"/>
            <a:ext cx="1509395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C721C11D-6048-ADCF-8207-67446C687F01}"/>
              </a:ext>
            </a:extLst>
          </p:cNvPr>
          <p:cNvSpPr/>
          <p:nvPr/>
        </p:nvSpPr>
        <p:spPr>
          <a:xfrm>
            <a:off x="5125276" y="2978563"/>
            <a:ext cx="4820984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5BCAFDEA-098C-67DC-9251-12E810D2EC26}"/>
              </a:ext>
            </a:extLst>
          </p:cNvPr>
          <p:cNvSpPr/>
          <p:nvPr/>
        </p:nvSpPr>
        <p:spPr>
          <a:xfrm>
            <a:off x="832104" y="3486562"/>
            <a:ext cx="2637854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4_AS.50_1#efc78f0b7?vop=1&amp;pid=2184c2d91&amp;color=0,0,0&amp;bt=1&amp;bbb=1&amp;hb=1&amp;uw=1">
            <a:extLst>
              <a:ext uri="{FF2B5EF4-FFF2-40B4-BE49-F238E27FC236}">
                <a16:creationId xmlns:a16="http://schemas.microsoft.com/office/drawing/2014/main" id="{C87FA1B6-C9BF-7D1D-5D33-8B93176F8A84}"/>
              </a:ext>
            </a:extLst>
          </p:cNvPr>
          <p:cNvSpPr/>
          <p:nvPr/>
        </p:nvSpPr>
        <p:spPr>
          <a:xfrm>
            <a:off x="1289304" y="3959637"/>
            <a:ext cx="79034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1_1#ea5c58f2d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）如图所示，有一种玩具滑梯，斜面和水平面平滑连接，斜面长度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、倾角及斜面与水平面连接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均可调.某次斜面倾角为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，斜面顶端到正下方水平面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，一玩具小车（可视为质点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）与斜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面和水平面间的动摩擦因数均为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，玩具小车从斜面顶端由静止开始下滑，恰好停在水平面上与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点相距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为原点建立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坐标系，改变玩具滑梯的斜面长度、倾角和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点位置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，让玩具小车仍恰好停在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则玩具小车由静止释放的位置坐标可能为(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1_1#ea5c58f2d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868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2_1#ea5c58f2d.bracket?vop=1&amp;pid=2184c2d91&amp;color=0,0,0&amp;vpa=6&amp;bbb=1"/>
          <p:cNvSpPr/>
          <p:nvPr/>
        </p:nvSpPr>
        <p:spPr>
          <a:xfrm>
            <a:off x="5769832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p:pic>
        <p:nvPicPr>
          <p:cNvPr id="4" name="QC_4_BD.51_2#ea5c58f2d?vop=1&amp;pid=2184c2d91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3660332"/>
            <a:ext cx="2231136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1_3#ea5c58f2d.choices?vop=1&amp;pid=2184c2d91&amp;color=0,0,0&amp;bbb=1"/>
              <p:cNvSpPr/>
              <p:nvPr/>
            </p:nvSpPr>
            <p:spPr>
              <a:xfrm>
                <a:off x="832104" y="5476432"/>
                <a:ext cx="10533888" cy="559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51_3#ea5c58f2d.choices?vop=1&amp;pid=2184c2d9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476432"/>
                <a:ext cx="10533888" cy="559880"/>
              </a:xfrm>
              <a:prstGeom prst="rect">
                <a:avLst/>
              </a:prstGeom>
              <a:blipFill>
                <a:blip r:embed="rId5"/>
                <a:stretch>
                  <a:fillRect l="-1389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3_1#ea5c58f2d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2253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【解析】小车从斜面的顶端由静止开始下滑，最终停在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点，设斜面长为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，则斜面在水平面的投影为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，根据功能关系可得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改变斜面倾角和斜面长度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，小车仍在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点停下，设小车静止释放点的坐标为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′,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.根据前面的分析可得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，故C、D正确.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53_1#ea5c58f2d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253234"/>
              </a:xfrm>
              <a:prstGeom prst="rect">
                <a:avLst/>
              </a:prstGeom>
              <a:blipFill>
                <a:blip r:embed="rId3"/>
                <a:stretch>
                  <a:fillRect l="-1389" r="-2662" b="-3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4_1#3ee0caf38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如图所示，小明同学将质量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的石块，从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高处以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斜向上抛出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，石块落地时的速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.不计空气阻力，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54_1#3ee0caf38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2859"/>
              </a:xfrm>
              <a:prstGeom prst="rect">
                <a:avLst/>
              </a:prstGeom>
              <a:blipFill>
                <a:blip r:embed="rId3"/>
                <a:stretch>
                  <a:fillRect l="-1389" r="-57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54_2#3ee0caf38?vop=1&amp;pid=2184c2d91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2422717"/>
            <a:ext cx="22860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55_1#40b28a181?vop=1&amp;pid=3ee0caf38&amp;color=0,0,0&amp;bbb=1"/>
              <p:cNvSpPr/>
              <p:nvPr/>
            </p:nvSpPr>
            <p:spPr>
              <a:xfrm>
                <a:off x="832104" y="428961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（1）石块从抛出到落地过程中重力做的功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55_1#40b28a181?vop=1&amp;pid=3ee0caf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89617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56_1#40b28a181?vop=1&amp;pid=3ee0caf38&amp;color=0,0,0&amp;bbb=1"/>
              <p:cNvSpPr/>
              <p:nvPr/>
            </p:nvSpPr>
            <p:spPr>
              <a:xfrm>
                <a:off x="832104" y="4696080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56_1#40b28a181?vop=1&amp;pid=3ee0caf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96080"/>
                <a:ext cx="10533888" cy="346075"/>
              </a:xfrm>
              <a:prstGeom prst="rect">
                <a:avLst/>
              </a:prstGeom>
              <a:blipFill>
                <a:blip r:embed="rId6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57_1#40b28a181?vop=1&amp;pid=3ee0caf38&amp;color=0,0,0&amp;bbb=1"/>
              <p:cNvSpPr/>
              <p:nvPr/>
            </p:nvSpPr>
            <p:spPr>
              <a:xfrm>
                <a:off x="832104" y="509619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【解析】石块从抛出到落地过程中重力做的功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=0.1×10×15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S.57_1#40b28a181?vop=1&amp;pid=3ee0caf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96193"/>
                <a:ext cx="10533888" cy="363855"/>
              </a:xfrm>
              <a:prstGeom prst="rect">
                <a:avLst/>
              </a:prstGeom>
              <a:blipFill>
                <a:blip r:embed="rId7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8_1#cf68fa9fb?vop=1&amp;pid=3ee0caf38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（2）石块抛出时的速度大小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8_1#cf68fa9fb?vop=1&amp;pid=3ee0caf3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9_1#cf68fa9fb?vop=1&amp;pid=3ee0caf38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59_1#cf68fa9fb?vop=1&amp;pid=3ee0caf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0_1#cf68fa9fb?vop=1&amp;pid=3ee0caf38&amp;color=0,0,0&amp;bbb=1&amp;hb=1"/>
              <p:cNvSpPr/>
              <p:nvPr/>
            </p:nvSpPr>
            <p:spPr>
              <a:xfrm>
                <a:off x="832104" y="2278635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【解析】石块从抛出到落地过程中，根据动能定理有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，解得石块抛出时的速度大小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60_1#cf68fa9fb?vop=1&amp;pid=3ee0caf3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938530"/>
              </a:xfrm>
              <a:prstGeom prst="rect">
                <a:avLst/>
              </a:prstGeom>
              <a:blipFill>
                <a:blip r:embed="rId5"/>
                <a:stretch>
                  <a:fillRect l="-1389" r="-347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e0821eec7?vop=1&amp;pid=3ee0caf38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（3）石块在最高点的机械能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（以落地点所在水平面为参考平面）.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1_1#e0821eec7?vop=1&amp;pid=3ee0caf3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2_1#e0821eec7?vop=1&amp;pid=3ee0caf38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62_1#e0821eec7?vop=1&amp;pid=3ee0caf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3_1#e0821eec7?vop=1&amp;pid=3ee0caf38&amp;color=0,0,0&amp;bbb=1&amp;hb=1"/>
              <p:cNvSpPr/>
              <p:nvPr/>
            </p:nvSpPr>
            <p:spPr>
              <a:xfrm>
                <a:off x="832104" y="2278635"/>
                <a:ext cx="10533888" cy="1004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【解析】石块上升的最大高度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30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∘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，石块在最高点的机械能为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30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∘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63_1#e0821eec7?vop=1&amp;pid=3ee0caf3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004888"/>
              </a:xfrm>
              <a:prstGeom prst="rect">
                <a:avLst/>
              </a:prstGeom>
              <a:blipFill>
                <a:blip r:embed="rId5"/>
                <a:stretch>
                  <a:fillRect l="-1389" b="-78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4_1#a3b645dab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如图所示，某固定装置由长度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的水平传送带和圆心角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的两光滑圆弧管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组成，水平传送带与管道、管道与管道间平滑连接.在管道末端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的右侧光滑水平面上紧靠着轻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质小车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，其上表面与管道末端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所在的水平面平齐，小车右端放置质量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从传送带左端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点由静止释放，经过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滑出圆弧管道.已知传送带以速度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顺时针转动，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与传送带及小车间的动摩擦因数均为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与小车间的动摩擦因数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，最大静摩擦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力等于滑动摩擦力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，物块均视为质点，不计空气阻力，重力加速度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4_1#a3b645dab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blipFill>
                <a:blip r:embed="rId3"/>
                <a:stretch>
                  <a:fillRect l="-1389" r="-3646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64_2#a3b645dab?vop=1&amp;pid=2184c2d91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4099435"/>
            <a:ext cx="4325112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c7856ac5?vop=1&amp;pid=e68f5f0ed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如图甲所示，物块从固定斜面的底端上滑，机械能与动能的关系如图乙所示.已知斜面倾角为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，初速度为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，物块与斜面间的动摩擦因数为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以斜面底端位置所在平面为零势能面，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7c7856ac5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2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c7856ac5.bracket?vop=1&amp;pid=e68f5f0ed&amp;color=0,0,0&amp;vpa=1"/>
          <p:cNvSpPr/>
          <p:nvPr/>
        </p:nvSpPr>
        <p:spPr>
          <a:xfrm>
            <a:off x="5235035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1_3#7c7856ac5?iti=1&amp;htil=1&amp;vop=1&amp;pid=e68f5f0ed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7480" y="3703512"/>
            <a:ext cx="1527048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7c7856ac5?iti=2&amp;htil=1&amp;vop=1&amp;pid=e68f5f0ed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5552" y="2834832"/>
            <a:ext cx="1764792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_5#7c7856ac5?iti=1&amp;htil=1&amp;vop=1&amp;pid=e68f5f0ed&amp;color=0,0,0"/>
          <p:cNvSpPr/>
          <p:nvPr/>
        </p:nvSpPr>
        <p:spPr>
          <a:xfrm>
            <a:off x="3320510" y="447059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_6#7c7856ac5?iti=2&amp;htil=1&amp;vop=1&amp;pid=e68f5f0ed&amp;color=0,0,0"/>
          <p:cNvSpPr/>
          <p:nvPr/>
        </p:nvSpPr>
        <p:spPr>
          <a:xfrm>
            <a:off x="8587454" y="447059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_7#7c7856ac5.choices?vop=1&amp;pid=e68f5f0ed&amp;color=0,0,0&amp;bbb=1"/>
              <p:cNvSpPr/>
              <p:nvPr/>
            </p:nvSpPr>
            <p:spPr>
              <a:xfrm>
                <a:off x="832104" y="4841432"/>
                <a:ext cx="10533888" cy="891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1_7#7c7856ac5.choices?vop=1&amp;pid=e68f5f0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41432"/>
                <a:ext cx="10533888" cy="891032"/>
              </a:xfrm>
              <a:prstGeom prst="rect">
                <a:avLst/>
              </a:prstGeom>
              <a:blipFill>
                <a:blip r:embed="rId6"/>
                <a:stretch>
                  <a:fillRect l="-1389" b="-9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5_1#acacd9a30?vop=1&amp;pid=a3b645dab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（1）判断物块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能否与传送带共速，求全程传送带对物块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5_1#acacd9a30?vop=1&amp;pid=a3b645da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6_1#acacd9a30?vop=1&amp;pid=a3b645dab&amp;color=0,0,0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66_1#acacd9a30?vop=1&amp;pid=a3b645da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7_1#acacd9a30?vop=1&amp;pid=a3b645dab&amp;color=0,0,0&amp;bbb=1&amp;hb=1"/>
              <p:cNvSpPr/>
              <p:nvPr/>
            </p:nvSpPr>
            <p:spPr>
              <a:xfrm>
                <a:off x="832104" y="2281112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=3.75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能与传送带共速.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全程传送带对物块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提醒：传送带做功等于物块动能增加量（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水平传送带，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无势能变化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67_1#acacd9a30?vop=1&amp;pid=a3b645da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2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S.67_1#acacd9a30?vop=1&amp;pid=a3b645dab&amp;color=0,0,0&amp;bbb=1&amp;hb=1&amp;uw=1">
            <a:extLst>
              <a:ext uri="{FF2B5EF4-FFF2-40B4-BE49-F238E27FC236}">
                <a16:creationId xmlns:a16="http://schemas.microsoft.com/office/drawing/2014/main" id="{2DD3977A-0973-8BD1-4F13-0C724F1D771E}"/>
              </a:ext>
            </a:extLst>
          </p:cNvPr>
          <p:cNvSpPr/>
          <p:nvPr/>
        </p:nvSpPr>
        <p:spPr>
          <a:xfrm>
            <a:off x="832104" y="3144489"/>
            <a:ext cx="469138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8_1#12341cd89?vop=1&amp;pid=a3b645dab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点时对管道的作用力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8_1#12341cd89?vop=1&amp;pid=a3b645da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9_1#12341cd89?vop=1&amp;pid=a3b645dab&amp;color=0,0,0&amp;bbb=1"/>
              <p:cNvSpPr/>
              <p:nvPr/>
            </p:nvSpPr>
            <p:spPr>
              <a:xfrm>
                <a:off x="832104" y="1920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，方向竖直向上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69_1#12341cd89?vop=1&amp;pid=a3b645da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810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0_1#12341cd89?vop=1&amp;pid=a3b645dab&amp;color=0,0,0&amp;bbb=1"/>
              <p:cNvSpPr/>
              <p:nvPr/>
            </p:nvSpPr>
            <p:spPr>
              <a:xfrm>
                <a:off x="832104" y="2293812"/>
                <a:ext cx="10533888" cy="209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【解析】根据机械能守恒定律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据牛顿第三定律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点时对管道的作用力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，方向竖直向上.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70_1#12341cd89?vop=1&amp;pid=a3b645da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3812"/>
                <a:ext cx="10533888" cy="2094230"/>
              </a:xfrm>
              <a:prstGeom prst="rect">
                <a:avLst/>
              </a:prstGeom>
              <a:blipFill>
                <a:blip r:embed="rId5"/>
                <a:stretch>
                  <a:fillRect l="-1389" b="-6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1_1#9255c68af?vop=1&amp;pid=a3b645dab&amp;color=0,0,0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（3）在物块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滑上小车瞬间，对小车施加一水平向右、大小为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，最终物块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不与物块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撞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，求此过程物块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与小车间因摩擦产生的总热量.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71_1#9255c68af?vop=1&amp;pid=a3b645da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5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2_1#9255c68af?vop=1&amp;pid=a3b645dab&amp;color=0,0,0&amp;bbb=1"/>
              <p:cNvSpPr/>
              <p:nvPr/>
            </p:nvSpPr>
            <p:spPr>
              <a:xfrm>
                <a:off x="832104" y="2337690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2_1#9255c68af?vop=1&amp;pid=a3b645da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90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73_1#9255c68af?vop=1&amp;pid=a3b645dab&amp;color=0,0,0&amp;bt=1&amp;bbb=1&amp;hb=1"/>
              <p:cNvSpPr/>
              <p:nvPr/>
            </p:nvSpPr>
            <p:spPr>
              <a:xfrm>
                <a:off x="832104" y="1512000"/>
                <a:ext cx="10533888" cy="4348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滑上小车瞬间，轻质小车受力为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：先对小车受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力分析判断运动状态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（匀速），再分别算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的位移，求相对位移与生热）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以小车与物块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保持相对静止，物块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相对小车发生滑动，最终三者速度相同.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和小车的加速度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和小车向右做匀减速直线运动.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向右做匀加速直线运动.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达到共同速度所需要的时间为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相对于小车的位移大小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共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共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此过程物块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与小车间因摩擦产生的总热量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S.73_1#9255c68af?vop=1&amp;pid=a3b645da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348480"/>
              </a:xfrm>
              <a:prstGeom prst="rect">
                <a:avLst/>
              </a:prstGeom>
              <a:blipFill>
                <a:blip r:embed="rId3"/>
                <a:stretch>
                  <a:fillRect l="-1389" t="-561" b="-33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S.73_1#9255c68af?vop=1&amp;pid=a3b645dab&amp;color=0,0,0&amp;bt=1&amp;bbb=1&amp;hb=1&amp;uw=1">
            <a:extLst>
              <a:ext uri="{FF2B5EF4-FFF2-40B4-BE49-F238E27FC236}">
                <a16:creationId xmlns:a16="http://schemas.microsoft.com/office/drawing/2014/main" id="{B9047207-1790-5773-68CE-746E0E615CAB}"/>
              </a:ext>
            </a:extLst>
          </p:cNvPr>
          <p:cNvSpPr/>
          <p:nvPr/>
        </p:nvSpPr>
        <p:spPr>
          <a:xfrm>
            <a:off x="1746504" y="1508602"/>
            <a:ext cx="7339584" cy="4004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4_1#a549b24b5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如图甲所示，光滑台面与水平传送带平滑连接，轻质弹簧左端固定在竖直墙壁上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，其无形变时右端恰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好位于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点，传送带长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=1.75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的速率沿顺时针方向匀速转动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，传送带右下方固定一半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、圆心角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的光滑圆弧轨道，轨道右侧紧贴质量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的等高长木板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.现用一质量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压缩弹簧至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点，再由静止释放，滑块滑上传送带后从右端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点离开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，恰沿切线方向进入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点（无动能损失），随后滑上长木板.已知弹簧弹力与滑块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段的位移关系如图乙所示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块与传送带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、长木板间的动摩擦因数分别为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，地面光滑，重力加速度大小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74_1#a549b24b5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blipFill>
                <a:blip r:embed="rId3"/>
                <a:stretch>
                  <a:fillRect l="-1389" r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4_3#a549b24b5?iti=5&amp;htil=1&amp;vop=1&amp;pid=2184c2d91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016" y="4066732"/>
            <a:ext cx="4379976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4_4#a549b24b5?iti=6&amp;htil=1&amp;vop=1&amp;pid=2184c2d91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144" y="4149028"/>
            <a:ext cx="1435608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74_5#a549b24b5?iti=5&amp;htil=1&amp;vop=1&amp;pid=2184c2d91&amp;color=0,0,0"/>
          <p:cNvSpPr/>
          <p:nvPr/>
        </p:nvSpPr>
        <p:spPr>
          <a:xfrm>
            <a:off x="3320510" y="562019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6" name="QO_4_BD.74_6#a549b24b5?iti=6&amp;htil=1&amp;vop=1&amp;pid=2184c2d91&amp;color=0,0,0"/>
          <p:cNvSpPr/>
          <p:nvPr/>
        </p:nvSpPr>
        <p:spPr>
          <a:xfrm>
            <a:off x="8587453" y="562019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5_1#b81e7a501?vop=1&amp;pid=a549b24b5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刚滑上传送带时的速度大小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5_1#b81e7a501?vop=1&amp;pid=a549b24b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6_1#b81e7a501?vop=1&amp;pid=a549b24b5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6_1#b81e7a501?vop=1&amp;pid=a549b24b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7_1#b81e7a501?vop=1&amp;pid=a549b24b5&amp;color=0,0,0&amp;bbb=1&amp;hb=1"/>
              <p:cNvSpPr/>
              <p:nvPr/>
            </p:nvSpPr>
            <p:spPr>
              <a:xfrm>
                <a:off x="832104" y="2278635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点时与弹簧分离，从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点滑上传送带，滑块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由动能定理得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图像知弹簧从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图像求弹簧对滑块的功，再用动能定理求滑上传送带的速度）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77_1#b81e7a501?vop=1&amp;pid=a549b24b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r="-110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S.77_1#b81e7a501?vop=1&amp;pid=a549b24b5&amp;color=0,0,0&amp;bbb=1&amp;hb=1&amp;uw=1">
            <a:extLst>
              <a:ext uri="{FF2B5EF4-FFF2-40B4-BE49-F238E27FC236}">
                <a16:creationId xmlns:a16="http://schemas.microsoft.com/office/drawing/2014/main" id="{0920544B-3C7D-03DF-3BF8-D0709DB8EB7F}"/>
              </a:ext>
            </a:extLst>
          </p:cNvPr>
          <p:cNvSpPr/>
          <p:nvPr/>
        </p:nvSpPr>
        <p:spPr>
          <a:xfrm>
            <a:off x="10868279" y="2278412"/>
            <a:ext cx="5254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O_5_AS.77_1#b81e7a501?vop=1&amp;pid=a549b24b5&amp;color=0,0,0&amp;bbb=1&amp;hb=1&amp;uw=1">
            <a:extLst>
              <a:ext uri="{FF2B5EF4-FFF2-40B4-BE49-F238E27FC236}">
                <a16:creationId xmlns:a16="http://schemas.microsoft.com/office/drawing/2014/main" id="{5E1E5823-5D61-64DA-DB0D-9FB172ACFE4E}"/>
              </a:ext>
            </a:extLst>
          </p:cNvPr>
          <p:cNvSpPr/>
          <p:nvPr/>
        </p:nvSpPr>
        <p:spPr>
          <a:xfrm>
            <a:off x="832104" y="2697512"/>
            <a:ext cx="1038904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8_1#df2ba3a22?vop=1&amp;pid=a549b24b5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点时，对轨道的压力大小；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8_1#df2ba3a22?vop=1&amp;pid=a549b24b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9_1#df2ba3a22?vop=1&amp;pid=a549b24b5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79_1#df2ba3a22?vop=1&amp;pid=a549b24b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80_1#df2ba3a22?vop=1&amp;pid=a549b24b5&amp;color=0,0,0&amp;bt=1&amp;bbb=1&amp;hb=1"/>
              <p:cNvSpPr/>
              <p:nvPr/>
            </p:nvSpPr>
            <p:spPr>
              <a:xfrm>
                <a:off x="832104" y="1512000"/>
                <a:ext cx="10533888" cy="445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滑上传送带时速度大小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在传送带上做匀加速运动，加速度大小为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在传送带上一直匀加速运动到从右端离开传送带，到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入数据得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故假设成立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的速度大小水平冲出传送带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（点拨：通过“假设-验证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”判断传送带末端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滑块的速度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牛顿第二定律得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由牛顿第三定律得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，压力大小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S.80_1#df2ba3a22?vop=1&amp;pid=a549b24b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456430"/>
              </a:xfrm>
              <a:prstGeom prst="rect">
                <a:avLst/>
              </a:prstGeom>
              <a:blipFill>
                <a:blip r:embed="rId3"/>
                <a:stretch>
                  <a:fillRect l="-1389" r="-2778" b="-31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S.80_1#df2ba3a22?vop=1&amp;pid=a549b24b5&amp;color=0,0,0&amp;bt=1&amp;bbb=1&amp;hb=1&amp;uw=1">
            <a:extLst>
              <a:ext uri="{FF2B5EF4-FFF2-40B4-BE49-F238E27FC236}">
                <a16:creationId xmlns:a16="http://schemas.microsoft.com/office/drawing/2014/main" id="{7CC8B58C-A9DE-257E-8476-581B093BE534}"/>
              </a:ext>
            </a:extLst>
          </p:cNvPr>
          <p:cNvSpPr/>
          <p:nvPr/>
        </p:nvSpPr>
        <p:spPr>
          <a:xfrm>
            <a:off x="832104" y="3173890"/>
            <a:ext cx="6073648" cy="4100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8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1_1#a1b69ca11?vop=1&amp;pid=a549b24b5&amp;color=0,0,0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（3）若木板长度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，请判断滑块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能否滑离木板.若能滑离，请给出简要证明；若不能滑离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最终滑块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距木板右端的距离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及该过程产生的摩擦热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81_1#a1b69ca11?vop=1&amp;pid=a549b24b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82_1#a1b69ca11?vop=1&amp;pid=a549b24b5&amp;color=0,0,0&amp;bbb=1"/>
              <p:cNvSpPr/>
              <p:nvPr/>
            </p:nvSpPr>
            <p:spPr>
              <a:xfrm>
                <a:off x="832104" y="23376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不能滑离;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82_1#a1b69ca11?vop=1&amp;pid=a549b24b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83_1#a1b69ca11?vop=1&amp;pid=a549b24b5&amp;color=0,0,0&amp;bt=1&amp;bbb=1&amp;hb=1"/>
              <p:cNvSpPr/>
              <p:nvPr/>
            </p:nvSpPr>
            <p:spPr>
              <a:xfrm>
                <a:off x="832104" y="1508759"/>
                <a:ext cx="10533888" cy="455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【解析】滑块从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点，由动能定理得，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上木板后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，以滑块速度方向为正方向，对滑块由牛顿第二定律有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木板由牛顿第二定律有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二者达到速度相等所用时间为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，设共速时速度为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，共速时速度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块位移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板位移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相对位移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（提醒：相对位移为两者的位移差，且需与木板长度对比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滑块未滑离木板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，滑块与木板右端距离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S.83_1#a1b69ca11?vop=1&amp;pid=a549b24b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4558030"/>
              </a:xfrm>
              <a:prstGeom prst="rect">
                <a:avLst/>
              </a:prstGeom>
              <a:blipFill>
                <a:blip r:embed="rId3"/>
                <a:stretch>
                  <a:fillRect l="-1389" r="-116" b="-3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S.83_1#a1b69ca11?vop=1&amp;pid=a549b24b5&amp;color=0,0,0&amp;bt=1&amp;bbb=1&amp;hb=1&amp;uw=1">
            <a:extLst>
              <a:ext uri="{FF2B5EF4-FFF2-40B4-BE49-F238E27FC236}">
                <a16:creationId xmlns:a16="http://schemas.microsoft.com/office/drawing/2014/main" id="{D16F9385-7DC2-FD89-09AF-8653DD14B031}"/>
              </a:ext>
            </a:extLst>
          </p:cNvPr>
          <p:cNvSpPr/>
          <p:nvPr/>
        </p:nvSpPr>
        <p:spPr>
          <a:xfrm>
            <a:off x="832104" y="5494749"/>
            <a:ext cx="4155313" cy="3719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4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7c7856ac5?vop=1&amp;pid=e68f5f0ed&amp;color=0,0,0&amp;bt=1&amp;bbb=1&amp;hb=1"/>
              <p:cNvSpPr/>
              <p:nvPr/>
            </p:nvSpPr>
            <p:spPr>
              <a:xfrm>
                <a:off x="832104" y="1512000"/>
                <a:ext cx="10533888" cy="2649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【解析】依题意，物块在上滑过程中，速度越来越小，如题图乙所示，当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，物块的机械能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，此时物块上滑到最高点，物块的机械能等于重力势能，即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时，物块的机械能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，此时物块在斜面的最低点，有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块从斜面最低点到最高点的过程中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，摩擦力做功，机械能减少，设物块沿斜面向上滑行的位移大小为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由功能关系得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通过图像得初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、末状态能量，再借功能关系求摩擦力做功，最后结合受力分析求倾角）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_1#7c7856ac5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649855"/>
              </a:xfrm>
              <a:prstGeom prst="rect">
                <a:avLst/>
              </a:prstGeom>
              <a:blipFill>
                <a:blip r:embed="rId3"/>
                <a:stretch>
                  <a:fillRect l="-1389" r="-405" b="-55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3_1#7c7856ac5?vop=1&amp;pid=e68f5f0ed&amp;color=0,0,0&amp;bt=1&amp;bbb=1&amp;hb=1&amp;uw=1">
            <a:extLst>
              <a:ext uri="{FF2B5EF4-FFF2-40B4-BE49-F238E27FC236}">
                <a16:creationId xmlns:a16="http://schemas.microsoft.com/office/drawing/2014/main" id="{C2598505-6122-78C1-D739-5860E1991464}"/>
              </a:ext>
            </a:extLst>
          </p:cNvPr>
          <p:cNvSpPr/>
          <p:nvPr/>
        </p:nvSpPr>
        <p:spPr>
          <a:xfrm>
            <a:off x="832104" y="3364390"/>
            <a:ext cx="9174798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84_1#a549b24b5?vop=1&amp;pid=2184c2d91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传送带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板块模型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的综合题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滑块与弹簧作用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滑块与传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送带作用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滑块与圆弧轨道作用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滑块与木板作用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的运动顺序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串联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传送带运动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平抛与圆弧衔接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板块相对运动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等核心考点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牛顿第二定律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运动学公式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生热公式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逐步求解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最终判断滑块是否滑离木板并计算相关物理量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84_1#a549b24b5?vop=1&amp;pid=2184c2d9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bba8a218b?vop=1&amp;pid=e68f5f0ed&amp;color=0,0,0&amp;bt=1&amp;bbb=1&amp;hb=1"/>
              <p:cNvSpPr/>
              <p:nvPr/>
            </p:nvSpPr>
            <p:spPr>
              <a:xfrm>
                <a:off x="832104" y="1512000"/>
                <a:ext cx="10533888" cy="1976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在高速公路下坡路段外侧一般都会设置一段避险车道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，主要用于高速行驶中失控或刹车失灵的车辆避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，假设某货车行驶至图甲所示路段时，刹车突然失灵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，此时司机立即关闭发动机通过方向盘控制货车驶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入避险车道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.如图乙所示，若货车在避险车道上减速的加速度大小为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，货车质量为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，避险车道的倾角为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，货车上升的最大高度为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（未冲出避险车道），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在货车冲上避险车道至运动到最大高度处的过程中，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bba8a218b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976755"/>
              </a:xfrm>
              <a:prstGeom prst="rect">
                <a:avLst/>
              </a:prstGeom>
              <a:blipFill>
                <a:blip r:embed="rId3"/>
                <a:stretch>
                  <a:fillRect l="-1389" r="-2488" b="-7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bba8a218b.bracket?vop=1&amp;pid=e68f5f0ed&amp;color=0,0,0&amp;vpa=2"/>
          <p:cNvSpPr/>
          <p:nvPr/>
        </p:nvSpPr>
        <p:spPr>
          <a:xfrm>
            <a:off x="2844260" y="313042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4_3#bba8a218b?iti=3&amp;htil=1&amp;vop=1&amp;pid=e68f5f0ed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336" y="3622232"/>
            <a:ext cx="1554480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4#bba8a218b?iti=4&amp;htil=1&amp;vop=1&amp;pid=e68f5f0ed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3686240"/>
            <a:ext cx="173736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4_5#bba8a218b?iti=3&amp;htil=1&amp;vop=1&amp;pid=e68f5f0ed&amp;color=0,0,0"/>
          <p:cNvSpPr/>
          <p:nvPr/>
        </p:nvSpPr>
        <p:spPr>
          <a:xfrm>
            <a:off x="3325082" y="4855656"/>
            <a:ext cx="280988" cy="3615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4_6#bba8a218b?iti=4&amp;htil=1&amp;vop=1&amp;pid=e68f5f0ed&amp;color=0,0,0"/>
          <p:cNvSpPr/>
          <p:nvPr/>
        </p:nvSpPr>
        <p:spPr>
          <a:xfrm>
            <a:off x="8592026" y="4855656"/>
            <a:ext cx="280988" cy="3615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4_7#bba8a218b.choices?vop=1&amp;pid=e68f5f0ed&amp;color=0,0,0&amp;bbb=1"/>
              <p:cNvSpPr/>
              <p:nvPr/>
            </p:nvSpPr>
            <p:spPr>
              <a:xfrm>
                <a:off x="832104" y="5222432"/>
                <a:ext cx="10533888" cy="8119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货车的动能损失了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货车的机械能损失了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货车冲上避险车道时的初速度大小为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避险车道对货车的阻力对货车做功为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4_7#bba8a218b.choices?vop=1&amp;pid=e68f5f0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22432"/>
                <a:ext cx="10533888" cy="811975"/>
              </a:xfrm>
              <a:prstGeom prst="rect">
                <a:avLst/>
              </a:prstGeom>
              <a:blipFill>
                <a:blip r:embed="rId6"/>
                <a:stretch>
                  <a:fillRect l="-1389" b="-150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bba8a218b?vop=1&amp;pid=e68f5f0ed&amp;color=0,0,0&amp;bt=1&amp;bbb=1&amp;hb=1"/>
              <p:cNvSpPr/>
              <p:nvPr/>
            </p:nvSpPr>
            <p:spPr>
              <a:xfrm>
                <a:off x="832104" y="1508760"/>
                <a:ext cx="10533888" cy="3135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【解析】设货车冲上避险车道时的初速度为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，根据运动学公式可得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，则货车的动能损失量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k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错误；货车的机械能损失量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k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（提醒：机械能损失量等于“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动能减少量减去势能增加量”，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本质是克服阻力做功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根据功能关系可知，货车的机械能损失量等于货车克服阻力所做的功，所以避险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车道对货车的阻力对货车做功为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点拨：根据“机械能损失量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克服阻力做功”，得阻力做功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机械能损失量，明确功的正负）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故B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bba8a218b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135630"/>
              </a:xfrm>
              <a:prstGeom prst="rect">
                <a:avLst/>
              </a:prstGeom>
              <a:blipFill>
                <a:blip r:embed="rId3"/>
                <a:stretch>
                  <a:fillRect l="-1389" r="-1331" b="-4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6_1#bba8a218b?vop=1&amp;pid=e68f5f0ed&amp;color=0,0,0&amp;bt=1&amp;bbb=1&amp;hb=1&amp;uw=1">
            <a:extLst>
              <a:ext uri="{FF2B5EF4-FFF2-40B4-BE49-F238E27FC236}">
                <a16:creationId xmlns:a16="http://schemas.microsoft.com/office/drawing/2014/main" id="{906A3BA3-A4A9-DFAA-FA8D-72CC0A768FE9}"/>
              </a:ext>
            </a:extLst>
          </p:cNvPr>
          <p:cNvSpPr/>
          <p:nvPr/>
        </p:nvSpPr>
        <p:spPr>
          <a:xfrm>
            <a:off x="8184960" y="1949863"/>
            <a:ext cx="2125663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6_1#bba8a218b?vop=1&amp;pid=e68f5f0ed&amp;color=0,0,0&amp;bt=1&amp;bbb=1&amp;hb=1&amp;uw=1">
            <a:extLst>
              <a:ext uri="{FF2B5EF4-FFF2-40B4-BE49-F238E27FC236}">
                <a16:creationId xmlns:a16="http://schemas.microsoft.com/office/drawing/2014/main" id="{406FEE58-93B7-3E65-1956-B5AEA3EA4881}"/>
              </a:ext>
            </a:extLst>
          </p:cNvPr>
          <p:cNvSpPr/>
          <p:nvPr/>
        </p:nvSpPr>
        <p:spPr>
          <a:xfrm>
            <a:off x="832104" y="2537238"/>
            <a:ext cx="4300220" cy="4576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6_1#bba8a218b?vop=1&amp;pid=e68f5f0ed&amp;color=0,0,0&amp;bt=1&amp;bbb=1&amp;hb=1&amp;uw=1">
            <a:extLst>
              <a:ext uri="{FF2B5EF4-FFF2-40B4-BE49-F238E27FC236}">
                <a16:creationId xmlns:a16="http://schemas.microsoft.com/office/drawing/2014/main" id="{C0D89D91-91CF-06F1-3C31-0B1DC8A5029F}"/>
              </a:ext>
            </a:extLst>
          </p:cNvPr>
          <p:cNvSpPr/>
          <p:nvPr/>
        </p:nvSpPr>
        <p:spPr>
          <a:xfrm>
            <a:off x="5404104" y="2994438"/>
            <a:ext cx="60118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6_1#bba8a218b?vop=1&amp;pid=e68f5f0ed&amp;color=0,0,0&amp;bt=1&amp;bbb=1&amp;hb=1&amp;uw=1">
            <a:extLst>
              <a:ext uri="{FF2B5EF4-FFF2-40B4-BE49-F238E27FC236}">
                <a16:creationId xmlns:a16="http://schemas.microsoft.com/office/drawing/2014/main" id="{D548C1C9-9D69-5C4D-5CA7-D5D115092DEC}"/>
              </a:ext>
            </a:extLst>
          </p:cNvPr>
          <p:cNvSpPr/>
          <p:nvPr/>
        </p:nvSpPr>
        <p:spPr>
          <a:xfrm>
            <a:off x="832104" y="3413537"/>
            <a:ext cx="383775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7_1#bba8a218b?vop=1&amp;pid=e68f5f0ed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本题通过运动学公式求初速度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用机械能减少量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摩擦产生的热量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计算阻力做功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关键是区分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动能损失与机械能损失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7_1#bba8a218b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81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c0bb4a93b?vop=1&amp;pid=e68f5f0ed&amp;color=0,0,0&amp;bt=1&amp;bbb=1&amp;hb=1"/>
              <p:cNvSpPr/>
              <p:nvPr/>
            </p:nvSpPr>
            <p:spPr>
              <a:xfrm>
                <a:off x="832104" y="1512000"/>
                <a:ext cx="10533888" cy="1572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，物块与坡道间的动摩擦因数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，水平面光滑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.坡道顶端距水平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，坡道倾角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，物块从坡道进入水平滑道时，在底端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点处无机械能损失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.将轻弹簧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的一端连接在水平滑道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处并固定，另一自由端恰好位于坡道的底端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从坡道顶端由静止滑下，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8_1#c0bb4a93b?vop=1&amp;pid=e68f5f0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72959"/>
              </a:xfrm>
              <a:prstGeom prst="rect">
                <a:avLst/>
              </a:prstGeom>
              <a:blipFill>
                <a:blip r:embed="rId3"/>
                <a:stretch>
                  <a:fillRect l="-1389" r="-174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2#c0bb4a93b?vop=1&amp;pid=e68f5f0ed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3220403"/>
            <a:ext cx="220370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9_1#95202fbd6?vop=1&amp;pid=c0bb4a93b&amp;color=0,0,0&amp;bbb=1"/>
              <p:cNvSpPr/>
              <p:nvPr/>
            </p:nvSpPr>
            <p:spPr>
              <a:xfrm>
                <a:off x="832104" y="4350703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（1）物块滑到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点时的速度大小;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9_1#95202fbd6?vop=1&amp;pid=c0bb4a93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50703"/>
                <a:ext cx="10533888" cy="354330"/>
              </a:xfrm>
              <a:prstGeom prst="rect">
                <a:avLst/>
              </a:prstGeom>
              <a:blipFill>
                <a:blip r:embed="rId5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_1#95202fbd6?vop=1&amp;pid=c0bb4a93b&amp;color=0,0,0&amp;bbb=1"/>
              <p:cNvSpPr/>
              <p:nvPr/>
            </p:nvSpPr>
            <p:spPr>
              <a:xfrm>
                <a:off x="832104" y="475170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10_1#95202fbd6?vop=1&amp;pid=c0bb4a93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51705"/>
                <a:ext cx="10533888" cy="346075"/>
              </a:xfrm>
              <a:prstGeom prst="rect">
                <a:avLst/>
              </a:prstGeom>
              <a:blipFill>
                <a:blip r:embed="rId6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1_1#95202fbd6?vop=1&amp;pid=c0bb4a93b&amp;color=0,0,0&amp;bbb=1&amp;hb=1"/>
              <p:cNvSpPr/>
              <p:nvPr/>
            </p:nvSpPr>
            <p:spPr>
              <a:xfrm>
                <a:off x="832104" y="5101146"/>
                <a:ext cx="10533888" cy="79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点滑到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点过程，由动能定理得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，代入数据解得物块在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11_1#95202fbd6?vop=1&amp;pid=c0bb4a93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01146"/>
                <a:ext cx="10533888" cy="798830"/>
              </a:xfrm>
              <a:prstGeom prst="rect">
                <a:avLst/>
              </a:prstGeom>
              <a:blipFill>
                <a:blip r:embed="rId7"/>
                <a:stretch>
                  <a:fillRect l="-1389" r="-1157" b="-167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9620607a3?vop=1&amp;pid=c0bb4a93b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（2）弹簧达到最大压缩量时的弹性势能;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9620607a3?vop=1&amp;pid=c0bb4a93b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3_1#9620607a3?vop=1&amp;pid=c0bb4a93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9620607a3?vop=1&amp;pid=c0bb4a93b&amp;color=0,0,0&amp;bbb=1"/>
              <p:cNvSpPr/>
              <p:nvPr/>
            </p:nvSpPr>
            <p:spPr>
              <a:xfrm>
                <a:off x="832104" y="2278635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【解析】在水平滑道上，由机械能守恒定律得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，代入数据解得弹簧最大弹性势能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14_1#9620607a3?vop=1&amp;pid=c0bb4a93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3007</Words>
  <Application>Microsoft Office PowerPoint</Application>
  <PresentationFormat>宽屏</PresentationFormat>
  <Paragraphs>314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8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2025-10-29T06:15:16Z</dcterms:created>
  <dcterms:modified xsi:type="dcterms:W3CDTF">2025-10-29T06:23:00Z</dcterms:modified>
  <cp:category/>
  <cp:contentStatus/>
</cp:coreProperties>
</file>